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73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90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5DC-4A26-B8A4-A405B94F65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5DC-4A26-B8A4-A405B94F65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5DC-4A26-B8A4-A405B94F651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5DC-4A26-B8A4-A405B94F651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5DC-4A26-B8A4-A405B94F651E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5DC-4A26-B8A4-A405B94F651E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5DC-4A26-B8A4-A405B94F651E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5DC-4A26-B8A4-A405B94F651E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F5DC-4A26-B8A4-A405B94F651E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F5DC-4A26-B8A4-A405B94F651E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F5DC-4A26-B8A4-A405B94F651E}"/>
              </c:ext>
            </c:extLst>
          </c:dPt>
          <c:cat>
            <c:strRef>
              <c:f>Hoja1!$A$2:$A$12</c:f>
              <c:strCache>
                <c:ptCount val="10"/>
                <c:pt idx="0">
                  <c:v>Impuestos</c:v>
                </c:pt>
                <c:pt idx="1">
                  <c:v>Contribuciones de Mejora</c:v>
                </c:pt>
                <c:pt idx="2">
                  <c:v>Derechos</c:v>
                </c:pt>
                <c:pt idx="3">
                  <c:v>Productos</c:v>
                </c:pt>
                <c:pt idx="4">
                  <c:v>Aprovechamientos</c:v>
                </c:pt>
                <c:pt idx="5">
                  <c:v>Participaciones Federales 2025</c:v>
                </c:pt>
                <c:pt idx="6">
                  <c:v>Aportaciones (FAISM)</c:v>
                </c:pt>
                <c:pt idx="7">
                  <c:v>Aportaciones (FORTAMUN)</c:v>
                </c:pt>
                <c:pt idx="8">
                  <c:v>Convenios Estatales </c:v>
                </c:pt>
                <c:pt idx="9">
                  <c:v>Ingresos Derivados de Financiamientos</c:v>
                </c:pt>
              </c:strCache>
            </c:strRef>
          </c:cat>
          <c:val>
            <c:numRef>
              <c:f>Hoja1!$B$2:$B$12</c:f>
              <c:numCache>
                <c:formatCode>General</c:formatCode>
                <c:ptCount val="11"/>
                <c:pt idx="0">
                  <c:v>10.3</c:v>
                </c:pt>
                <c:pt idx="1">
                  <c:v>1.51</c:v>
                </c:pt>
                <c:pt idx="2">
                  <c:v>1.8</c:v>
                </c:pt>
                <c:pt idx="3">
                  <c:v>2.0699999999999998</c:v>
                </c:pt>
                <c:pt idx="4">
                  <c:v>0.67</c:v>
                </c:pt>
                <c:pt idx="5">
                  <c:v>28.45</c:v>
                </c:pt>
                <c:pt idx="6">
                  <c:v>13.67</c:v>
                </c:pt>
                <c:pt idx="7">
                  <c:v>15.72</c:v>
                </c:pt>
                <c:pt idx="8">
                  <c:v>4.42</c:v>
                </c:pt>
                <c:pt idx="9">
                  <c:v>21.39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DE-4B3D-94CE-9CF5E25101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7E0307-B85C-446A-8EF0-0407D435D787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85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0714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2500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712031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10737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445963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F52CC-F3D9-41D4-BCE4-C208E61A3F31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52870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CFE2CC-454D-4466-AC55-B86DA0A87BAE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138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7B1BF-4039-460D-A637-65428CBD720E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4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39ACE-9343-4EBE-B5CA-AEA240A1DC53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38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00F7B-89C5-4DF7-A309-6263220147D4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2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C95DE-FD64-4606-AE61-EC1136867CC6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735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0BBD-30FE-4CF1-900A-0C45149F8AF8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698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A5F7F-3E81-4C65-A4D1-CB62D5B9DB91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563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ECC86-1672-4627-AEFE-EC5485C73905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500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CB01F-D966-4C62-B900-0BE008A90C98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8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3A0EA-7DC7-4964-BB97-B173EF3B859A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878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EF52CC-F3D9-41D4-BCE4-C208E61A3F31}" type="datetimeFigureOut">
              <a:rPr lang="en-US" smtClean="0"/>
              <a:t>3/6/2025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233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10" Type="http://schemas.openxmlformats.org/officeDocument/2006/relationships/image" Target="../media/image2.jpeg"/><Relationship Id="rId4" Type="http://schemas.openxmlformats.org/officeDocument/2006/relationships/image" Target="../media/image7.pn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1.png"/><Relationship Id="rId7" Type="http://schemas.microsoft.com/office/2007/relationships/hdphoto" Target="../media/hdphoto5.wdp"/><Relationship Id="rId2" Type="http://schemas.openxmlformats.org/officeDocument/2006/relationships/hyperlink" Target="https://transparencia-acambaro.gob.mx/ingresos_egresos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chart" Target="../charts/char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E7A7B6E8-C34B-4D2C-A75A-71FC2EBADBB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2450F81E-CE42-47BD-9335-6CA0F008E5D0}"/>
              </a:ext>
            </a:extLst>
          </p:cNvPr>
          <p:cNvSpPr txBox="1">
            <a:spLocks/>
          </p:cNvSpPr>
          <p:nvPr/>
        </p:nvSpPr>
        <p:spPr>
          <a:xfrm>
            <a:off x="502601" y="848023"/>
            <a:ext cx="8144134" cy="11176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7200" b="1" dirty="0"/>
              <a:t>Presupuesto </a:t>
            </a:r>
          </a:p>
          <a:p>
            <a:pPr marL="0" indent="0">
              <a:buNone/>
            </a:pPr>
            <a:r>
              <a:rPr lang="es-ES" sz="7200" b="1" dirty="0"/>
              <a:t>Ciudadano</a:t>
            </a:r>
          </a:p>
        </p:txBody>
      </p:sp>
      <p:sp>
        <p:nvSpPr>
          <p:cNvPr id="7" name="Subtítulo 2">
            <a:extLst>
              <a:ext uri="{FF2B5EF4-FFF2-40B4-BE49-F238E27FC236}">
                <a16:creationId xmlns:a16="http://schemas.microsoft.com/office/drawing/2014/main" id="{9DA087A4-D247-4B65-A27C-A5E28BB5A300}"/>
              </a:ext>
            </a:extLst>
          </p:cNvPr>
          <p:cNvSpPr txBox="1">
            <a:spLocks/>
          </p:cNvSpPr>
          <p:nvPr/>
        </p:nvSpPr>
        <p:spPr>
          <a:xfrm>
            <a:off x="502601" y="3429735"/>
            <a:ext cx="8144134" cy="11176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4400" b="1" dirty="0"/>
          </a:p>
          <a:p>
            <a:pPr marL="0" indent="0">
              <a:buNone/>
            </a:pPr>
            <a:r>
              <a:rPr lang="es-ES" b="1" dirty="0"/>
              <a:t>Municipio de Acámbaro, </a:t>
            </a:r>
            <a:r>
              <a:rPr lang="es-ES" b="1" dirty="0" err="1"/>
              <a:t>Gto</a:t>
            </a:r>
            <a:r>
              <a:rPr lang="es-ES" b="1" dirty="0"/>
              <a:t>. </a:t>
            </a:r>
            <a:r>
              <a:rPr lang="es-ES" sz="2800" b="1" dirty="0"/>
              <a:t>2025</a:t>
            </a:r>
            <a:endParaRPr lang="es-MX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4F7A429-6CCD-4AA8-925C-4F363F854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4"/>
          <a:stretch/>
        </p:blipFill>
        <p:spPr>
          <a:xfrm>
            <a:off x="6657980" y="558223"/>
            <a:ext cx="5234381" cy="3989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F0423AC-7AC8-4BC0-9966-5995A1C3B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00" y="4670864"/>
            <a:ext cx="2063694" cy="2063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2011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05DD90-4133-4E6C-9B6D-BCA081BA4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43" y="127368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¿De donde se obtiene el recurso?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3304037-C993-474D-AE3A-057F123E98D4}"/>
              </a:ext>
            </a:extLst>
          </p:cNvPr>
          <p:cNvSpPr txBox="1"/>
          <p:nvPr/>
        </p:nvSpPr>
        <p:spPr>
          <a:xfrm>
            <a:off x="533747" y="1768604"/>
            <a:ext cx="4312450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APROVECHAMIENTOS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51FC1A8-577E-4941-9662-A3E59B05D1F9}"/>
              </a:ext>
            </a:extLst>
          </p:cNvPr>
          <p:cNvSpPr txBox="1"/>
          <p:nvPr/>
        </p:nvSpPr>
        <p:spPr>
          <a:xfrm>
            <a:off x="6334596" y="1768604"/>
            <a:ext cx="4820405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PARTICIPACIONES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3CF4601-8FFC-4899-88E3-8CA3F6077B67}"/>
              </a:ext>
            </a:extLst>
          </p:cNvPr>
          <p:cNvSpPr txBox="1"/>
          <p:nvPr/>
        </p:nvSpPr>
        <p:spPr>
          <a:xfrm>
            <a:off x="537921" y="2826105"/>
            <a:ext cx="2373269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$ 3,763,158.00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E7EE235-0CBF-4DD3-A84C-1491BEDAC713}"/>
              </a:ext>
            </a:extLst>
          </p:cNvPr>
          <p:cNvSpPr txBox="1"/>
          <p:nvPr/>
        </p:nvSpPr>
        <p:spPr>
          <a:xfrm>
            <a:off x="3227893" y="2817716"/>
            <a:ext cx="1618304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0.76	 %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E59BDD3-5B16-45A7-BC2C-100E4FD97427}"/>
              </a:ext>
            </a:extLst>
          </p:cNvPr>
          <p:cNvSpPr txBox="1"/>
          <p:nvPr/>
        </p:nvSpPr>
        <p:spPr>
          <a:xfrm>
            <a:off x="6334596" y="2807133"/>
            <a:ext cx="2806580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$ 189,693,577.00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C9433BC-8102-4660-8627-7A0B57C8220B}"/>
              </a:ext>
            </a:extLst>
          </p:cNvPr>
          <p:cNvSpPr txBox="1"/>
          <p:nvPr/>
        </p:nvSpPr>
        <p:spPr>
          <a:xfrm>
            <a:off x="9536697" y="2803475"/>
            <a:ext cx="1618304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38.11 %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2EE9743-506F-4961-A7A0-1C038EBEF39C}"/>
              </a:ext>
            </a:extLst>
          </p:cNvPr>
          <p:cNvSpPr txBox="1"/>
          <p:nvPr/>
        </p:nvSpPr>
        <p:spPr>
          <a:xfrm>
            <a:off x="595660" y="3596692"/>
            <a:ext cx="4504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Son los ingresos que percibe el Municipio  por funciones de derecho publico. </a:t>
            </a:r>
            <a:endParaRPr lang="es-MX" sz="16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7748422-0EE4-4A5A-998F-A21D7E68D68F}"/>
              </a:ext>
            </a:extLst>
          </p:cNvPr>
          <p:cNvSpPr txBox="1"/>
          <p:nvPr/>
        </p:nvSpPr>
        <p:spPr>
          <a:xfrm rot="16200000">
            <a:off x="178212" y="5400609"/>
            <a:ext cx="1425322" cy="33855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Principales</a:t>
            </a:r>
            <a:endParaRPr lang="es-MX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AC030B9-9390-4546-951B-ED54B114AA98}"/>
              </a:ext>
            </a:extLst>
          </p:cNvPr>
          <p:cNvSpPr txBox="1"/>
          <p:nvPr/>
        </p:nvSpPr>
        <p:spPr>
          <a:xfrm>
            <a:off x="1247532" y="4692723"/>
            <a:ext cx="32011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Bases para licitaciones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Inscripción y refrendo del Padrón de Proveedores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Multas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VoBo Inspección y fiscalización </a:t>
            </a:r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6EF97F-F3D9-409F-8261-B87AF08EF464}"/>
              </a:ext>
            </a:extLst>
          </p:cNvPr>
          <p:cNvSpPr txBox="1"/>
          <p:nvPr/>
        </p:nvSpPr>
        <p:spPr>
          <a:xfrm>
            <a:off x="6722702" y="3582287"/>
            <a:ext cx="5430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Son los ingresos que recibe el Municipio que se derivan de adhesión al Sistema Nacional de Coordinación Fiscal</a:t>
            </a:r>
            <a:endParaRPr lang="es-MX" sz="1600" dirty="0"/>
          </a:p>
        </p:txBody>
      </p: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565A04C-C5A4-49B3-B26F-86F7BDEDA104}"/>
              </a:ext>
            </a:extLst>
          </p:cNvPr>
          <p:cNvCxnSpPr>
            <a:cxnSpLocks/>
          </p:cNvCxnSpPr>
          <p:nvPr/>
        </p:nvCxnSpPr>
        <p:spPr>
          <a:xfrm>
            <a:off x="5956183" y="2039566"/>
            <a:ext cx="0" cy="46642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id="{4B786645-3E90-4E5D-9AC6-DB3811293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3980" y="4551359"/>
            <a:ext cx="2126443" cy="21264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388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22EEEE-96F0-4FCD-99B4-0B34E148E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777" y="0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¿De donde se obtiene el recurso?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F166572-4793-47AA-BBC0-EF706C46AAB1}"/>
              </a:ext>
            </a:extLst>
          </p:cNvPr>
          <p:cNvSpPr txBox="1"/>
          <p:nvPr/>
        </p:nvSpPr>
        <p:spPr>
          <a:xfrm>
            <a:off x="680321" y="2170288"/>
            <a:ext cx="4438339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APORTACIONES (FAISM)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A6D2AFD-5E0B-4A5C-834E-9EB58D050855}"/>
              </a:ext>
            </a:extLst>
          </p:cNvPr>
          <p:cNvSpPr txBox="1"/>
          <p:nvPr/>
        </p:nvSpPr>
        <p:spPr>
          <a:xfrm>
            <a:off x="6527121" y="2097241"/>
            <a:ext cx="4685760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APORTACIONES (FORTAMUN)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AD89A3-50A0-46EA-A94C-E96FEA17CB51}"/>
              </a:ext>
            </a:extLst>
          </p:cNvPr>
          <p:cNvSpPr txBox="1"/>
          <p:nvPr/>
        </p:nvSpPr>
        <p:spPr>
          <a:xfrm>
            <a:off x="680321" y="2770582"/>
            <a:ext cx="2509932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$ 78,956,800.00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EFFC11B-350C-4643-83F5-921D1BA288C0}"/>
              </a:ext>
            </a:extLst>
          </p:cNvPr>
          <p:cNvSpPr txBox="1"/>
          <p:nvPr/>
        </p:nvSpPr>
        <p:spPr>
          <a:xfrm>
            <a:off x="3479889" y="2751525"/>
            <a:ext cx="1618304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15.86 %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DA6B5B6-834A-4D9A-9CE5-81A3F093A700}"/>
              </a:ext>
            </a:extLst>
          </p:cNvPr>
          <p:cNvSpPr txBox="1"/>
          <p:nvPr/>
        </p:nvSpPr>
        <p:spPr>
          <a:xfrm>
            <a:off x="6527121" y="2770582"/>
            <a:ext cx="2671935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$ 90,808,870.00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97337A7-E6AB-44C8-A121-454A2A8C17FA}"/>
              </a:ext>
            </a:extLst>
          </p:cNvPr>
          <p:cNvSpPr txBox="1"/>
          <p:nvPr/>
        </p:nvSpPr>
        <p:spPr>
          <a:xfrm>
            <a:off x="9594577" y="2799644"/>
            <a:ext cx="1618304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18.24 %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38F17A7-3C83-4770-AE21-5C062FE0C13B}"/>
              </a:ext>
            </a:extLst>
          </p:cNvPr>
          <p:cNvSpPr txBox="1"/>
          <p:nvPr/>
        </p:nvSpPr>
        <p:spPr>
          <a:xfrm>
            <a:off x="0" y="3429000"/>
            <a:ext cx="59365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Son los ingresos que recibe el Municipio previsto en la Ley de Coordinación Fiscal, </a:t>
            </a:r>
            <a:r>
              <a:rPr lang="es-ES" b="1" dirty="0"/>
              <a:t>cuyo gasto esta condicionado</a:t>
            </a:r>
            <a:r>
              <a:rPr lang="es-ES" dirty="0"/>
              <a:t> a la consecución y cumplimiento de los objetivos que para cada tipo de aportación establece la legislación  aplicable en materia.</a:t>
            </a:r>
            <a:endParaRPr lang="es-MX" dirty="0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2B9A0F1C-1663-4897-A671-A12D4DBC9D32}"/>
              </a:ext>
            </a:extLst>
          </p:cNvPr>
          <p:cNvCxnSpPr>
            <a:cxnSpLocks/>
          </p:cNvCxnSpPr>
          <p:nvPr/>
        </p:nvCxnSpPr>
        <p:spPr>
          <a:xfrm>
            <a:off x="5956183" y="2039566"/>
            <a:ext cx="0" cy="46642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383C2F3-B5EA-4D52-ADDA-EAE922AD4FD2}"/>
              </a:ext>
            </a:extLst>
          </p:cNvPr>
          <p:cNvSpPr txBox="1"/>
          <p:nvPr/>
        </p:nvSpPr>
        <p:spPr>
          <a:xfrm>
            <a:off x="6096000" y="3429000"/>
            <a:ext cx="57771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Son los ingresos que recibe el Municipio previsto en la Ley de Coordinación Fiscal, </a:t>
            </a:r>
            <a:r>
              <a:rPr lang="es-ES" b="1" dirty="0"/>
              <a:t>cuyo gasto esta condicionado </a:t>
            </a:r>
            <a:r>
              <a:rPr lang="es-ES" dirty="0"/>
              <a:t>a la consecución y cumplimiento de los objetivos que para cada tipo de aportación establece la legislación  aplicable en materia.</a:t>
            </a:r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29A3DA2-EB2F-474A-BE69-C464C9A42AFD}"/>
              </a:ext>
            </a:extLst>
          </p:cNvPr>
          <p:cNvSpPr txBox="1"/>
          <p:nvPr/>
        </p:nvSpPr>
        <p:spPr>
          <a:xfrm rot="16200000">
            <a:off x="5818178" y="5653168"/>
            <a:ext cx="1336530" cy="338554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Principales</a:t>
            </a:r>
            <a:endParaRPr lang="es-MX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281FDB0-942D-4648-A67C-FE92FBFFD2C6}"/>
              </a:ext>
            </a:extLst>
          </p:cNvPr>
          <p:cNvSpPr txBox="1"/>
          <p:nvPr/>
        </p:nvSpPr>
        <p:spPr>
          <a:xfrm>
            <a:off x="6731207" y="5211581"/>
            <a:ext cx="4262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Fondo de aportaciones para la Infraestructura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Fondo de aportaciones para el Fortalecimiento Municipal</a:t>
            </a:r>
            <a:endParaRPr lang="es-MX" dirty="0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12F443B5-9ADA-4E04-BC1A-3BB26E7D2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9236" y="5285064"/>
            <a:ext cx="1271245" cy="12712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71896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E1EE38-11B6-4159-804B-F9586605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110" y="102011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¿De donde se obtiene el recurso?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4261CB2-7737-435E-A045-2291DA6249FD}"/>
              </a:ext>
            </a:extLst>
          </p:cNvPr>
          <p:cNvSpPr txBox="1"/>
          <p:nvPr/>
        </p:nvSpPr>
        <p:spPr>
          <a:xfrm>
            <a:off x="485956" y="2189185"/>
            <a:ext cx="4721515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Convenios Estatales 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F669B3-F25A-4CD0-ADB2-7DDA96E119D6}"/>
              </a:ext>
            </a:extLst>
          </p:cNvPr>
          <p:cNvSpPr txBox="1"/>
          <p:nvPr/>
        </p:nvSpPr>
        <p:spPr>
          <a:xfrm>
            <a:off x="6383765" y="2189185"/>
            <a:ext cx="4818345" cy="83099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Ingresos Derivados de Financiamientos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44734AD4-585B-46A2-9E3D-948FE4FEC19E}"/>
              </a:ext>
            </a:extLst>
          </p:cNvPr>
          <p:cNvCxnSpPr>
            <a:cxnSpLocks/>
          </p:cNvCxnSpPr>
          <p:nvPr/>
        </p:nvCxnSpPr>
        <p:spPr>
          <a:xfrm>
            <a:off x="5956183" y="2039566"/>
            <a:ext cx="0" cy="46642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22AA3026-E407-4E13-BEC3-D5D9434A3F2E}"/>
              </a:ext>
            </a:extLst>
          </p:cNvPr>
          <p:cNvSpPr txBox="1"/>
          <p:nvPr/>
        </p:nvSpPr>
        <p:spPr>
          <a:xfrm>
            <a:off x="485956" y="2967335"/>
            <a:ext cx="2519263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$ 25,522,786.00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CA2C8B9-D1C3-4B54-B8E8-879CFB47C05C}"/>
              </a:ext>
            </a:extLst>
          </p:cNvPr>
          <p:cNvSpPr txBox="1"/>
          <p:nvPr/>
        </p:nvSpPr>
        <p:spPr>
          <a:xfrm>
            <a:off x="6383765" y="3144368"/>
            <a:ext cx="2963882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$ 44,279,367.91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969C1E7-B707-4329-BCB0-9871F7176CEE}"/>
              </a:ext>
            </a:extLst>
          </p:cNvPr>
          <p:cNvSpPr txBox="1"/>
          <p:nvPr/>
        </p:nvSpPr>
        <p:spPr>
          <a:xfrm>
            <a:off x="3589167" y="2956578"/>
            <a:ext cx="1618304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5.13 %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C66ACFC-8AC8-4908-B1B7-643EB1D38D0F}"/>
              </a:ext>
            </a:extLst>
          </p:cNvPr>
          <p:cNvSpPr txBox="1"/>
          <p:nvPr/>
        </p:nvSpPr>
        <p:spPr>
          <a:xfrm>
            <a:off x="9583806" y="3149761"/>
            <a:ext cx="1618304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 8.89 %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FAB6F89-011E-48E8-868F-99428CDAEF49}"/>
              </a:ext>
            </a:extLst>
          </p:cNvPr>
          <p:cNvSpPr txBox="1"/>
          <p:nvPr/>
        </p:nvSpPr>
        <p:spPr>
          <a:xfrm>
            <a:off x="196949" y="3629465"/>
            <a:ext cx="53316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Son los ingresos que reciben los municipios derivados de convenios de coordinación, colaboración, reasignación o descentralización según corresponda, los cuales se acuerdan entre la Federación y las Entidades Federativas. </a:t>
            </a:r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25AFD9C-778D-4C43-85E2-052AC9BA822E}"/>
              </a:ext>
            </a:extLst>
          </p:cNvPr>
          <p:cNvSpPr txBox="1"/>
          <p:nvPr/>
        </p:nvSpPr>
        <p:spPr>
          <a:xfrm>
            <a:off x="6510531" y="3998797"/>
            <a:ext cx="4940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Representa el monto resultado de ejercicios anteriores </a:t>
            </a:r>
            <a:endParaRPr lang="es-MX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B2EFEA1-D801-479B-810D-6D6CC004D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2078" y="4892248"/>
            <a:ext cx="1782973" cy="1782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4648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05AB4F-B7C0-44CC-BCFB-644FBAB4E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950" y="695508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PRESUPUESTO DE EGRESOS 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0EDFFD7-E3D9-43C5-9768-BD312E4ED938}"/>
              </a:ext>
            </a:extLst>
          </p:cNvPr>
          <p:cNvSpPr txBox="1"/>
          <p:nvPr/>
        </p:nvSpPr>
        <p:spPr>
          <a:xfrm>
            <a:off x="2681752" y="2202575"/>
            <a:ext cx="6828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/>
              <a:t>Una vez aprobada la Ley de Ingresos del Municipio se determina la distribución del Presupuesto De Egresos del cual harán uso las dependencias conforme a los programas como conjunto coherente de acciones para lograr los objetivos planteados por el Programa de Gobierno, el cual gira en los 4 ejes siguientes: </a:t>
            </a:r>
            <a:endParaRPr lang="es-MX" sz="2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3BB264A-C5AD-4C74-9E4E-A5F9B3F65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46" y="4274503"/>
            <a:ext cx="2281806" cy="2281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9264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AA8E55-EE52-46C4-A876-DE4775E1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598244"/>
            <a:ext cx="9613861" cy="1447531"/>
          </a:xfrm>
        </p:spPr>
        <p:txBody>
          <a:bodyPr>
            <a:normAutofit/>
          </a:bodyPr>
          <a:lstStyle/>
          <a:p>
            <a:pPr algn="ctr"/>
            <a:r>
              <a:rPr lang="es-ES" sz="4400" dirty="0"/>
              <a:t>       ESTRUCTURA DEL PROGRAMA </a:t>
            </a:r>
            <a:br>
              <a:rPr lang="es-ES" sz="4400" dirty="0"/>
            </a:br>
            <a:r>
              <a:rPr lang="es-ES" sz="4400" dirty="0"/>
              <a:t>DE GOBIERNO 2024-2027</a:t>
            </a:r>
            <a:endParaRPr lang="es-MX" sz="44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D493697-D6E4-437D-A752-A25A30BBA439}"/>
              </a:ext>
            </a:extLst>
          </p:cNvPr>
          <p:cNvSpPr txBox="1"/>
          <p:nvPr/>
        </p:nvSpPr>
        <p:spPr>
          <a:xfrm>
            <a:off x="557939" y="4819973"/>
            <a:ext cx="272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Impulso al Desarrollo Social y Humano</a:t>
            </a: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9D9A89-89BC-4AED-B79C-087852B305A9}"/>
              </a:ext>
            </a:extLst>
          </p:cNvPr>
          <p:cNvSpPr txBox="1"/>
          <p:nvPr/>
        </p:nvSpPr>
        <p:spPr>
          <a:xfrm>
            <a:off x="3368298" y="4819973"/>
            <a:ext cx="272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Impulso al Desarrollo Económico</a:t>
            </a:r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B69614F-EAF4-4012-B90E-A2556B4B0551}"/>
              </a:ext>
            </a:extLst>
          </p:cNvPr>
          <p:cNvSpPr txBox="1"/>
          <p:nvPr/>
        </p:nvSpPr>
        <p:spPr>
          <a:xfrm>
            <a:off x="6213406" y="4819973"/>
            <a:ext cx="2727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Impulso a la Seguridad Publica</a:t>
            </a:r>
            <a:endParaRPr lang="es-MX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5399835-DBA0-4E4A-B21F-C7C07495E635}"/>
              </a:ext>
            </a:extLst>
          </p:cNvPr>
          <p:cNvSpPr txBox="1"/>
          <p:nvPr/>
        </p:nvSpPr>
        <p:spPr>
          <a:xfrm>
            <a:off x="9310342" y="4819973"/>
            <a:ext cx="2727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Impulso al Desarrollo Institucional de la administración Publica Municipal</a:t>
            </a:r>
            <a:endParaRPr lang="es-MX" dirty="0"/>
          </a:p>
        </p:txBody>
      </p:sp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B52BB808-CA1A-4790-BED2-06B7C8180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847" y="2246240"/>
            <a:ext cx="2554276" cy="2097494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F2FF341-97CE-453C-A09B-847196542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85641" y="2187141"/>
            <a:ext cx="2554276" cy="209749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4EC3556B-F6C3-4FC0-8588-0B96ED019D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9435" y="2061457"/>
            <a:ext cx="2658224" cy="2238235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9CED78FB-AF7A-43C6-B6AA-AF2429749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0032" y="2022944"/>
            <a:ext cx="2830939" cy="2238236"/>
          </a:xfrm>
          <a:prstGeom prst="ellipse">
            <a:avLst/>
          </a:prstGeom>
          <a:ln w="63500" cap="rnd">
            <a:solidFill>
              <a:srgbClr val="0070C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ED78F76B-3F0D-4DF3-895E-60BCD64272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029" y="273870"/>
            <a:ext cx="1772312" cy="1772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2617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A87898DB-5425-4148-99DA-AD1918392697}"/>
              </a:ext>
            </a:extLst>
          </p:cNvPr>
          <p:cNvSpPr txBox="1"/>
          <p:nvPr/>
        </p:nvSpPr>
        <p:spPr>
          <a:xfrm>
            <a:off x="1089856" y="1990849"/>
            <a:ext cx="2196000" cy="460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s-ES" sz="3200" dirty="0"/>
          </a:p>
          <a:p>
            <a:pPr algn="ctr"/>
            <a:endParaRPr lang="es-ES" sz="3200" dirty="0"/>
          </a:p>
          <a:p>
            <a:pPr algn="ctr"/>
            <a:r>
              <a:rPr lang="es-ES" sz="3200" dirty="0"/>
              <a:t>¿EN QUE SE </a:t>
            </a:r>
          </a:p>
          <a:p>
            <a:pPr algn="ctr"/>
            <a:r>
              <a:rPr lang="es-ES" sz="3200" dirty="0"/>
              <a:t>GASTA? </a:t>
            </a:r>
            <a:endParaRPr lang="es-MX" sz="3200" dirty="0"/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ED9F406A-5B5B-440B-9625-5B91FBFC28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530696"/>
              </p:ext>
            </p:extLst>
          </p:nvPr>
        </p:nvGraphicFramePr>
        <p:xfrm>
          <a:off x="5184965" y="2648929"/>
          <a:ext cx="3673809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128">
                  <a:extLst>
                    <a:ext uri="{9D8B030D-6E8A-4147-A177-3AD203B41FA5}">
                      <a16:colId xmlns:a16="http://schemas.microsoft.com/office/drawing/2014/main" val="952263203"/>
                    </a:ext>
                  </a:extLst>
                </a:gridCol>
                <a:gridCol w="1378681">
                  <a:extLst>
                    <a:ext uri="{9D8B030D-6E8A-4147-A177-3AD203B41FA5}">
                      <a16:colId xmlns:a16="http://schemas.microsoft.com/office/drawing/2014/main" val="4126937442"/>
                    </a:ext>
                  </a:extLst>
                </a:gridCol>
              </a:tblGrid>
              <a:tr h="248340">
                <a:tc>
                  <a:txBody>
                    <a:bodyPr/>
                    <a:lstStyle/>
                    <a:p>
                      <a:pPr algn="l"/>
                      <a:r>
                        <a:rPr lang="es-ES" sz="1200" dirty="0"/>
                        <a:t>Egresos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200" dirty="0"/>
                        <a:t>2025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4787841"/>
                  </a:ext>
                </a:extLst>
              </a:tr>
              <a:tr h="248340">
                <a:tc>
                  <a:txBody>
                    <a:bodyPr/>
                    <a:lstStyle/>
                    <a:p>
                      <a:pPr algn="l"/>
                      <a:r>
                        <a:rPr lang="es-ES" sz="1200" dirty="0"/>
                        <a:t>Servicios Personales 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$ 200,654,032.88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6026121"/>
                  </a:ext>
                </a:extLst>
              </a:tr>
              <a:tr h="248340">
                <a:tc>
                  <a:txBody>
                    <a:bodyPr/>
                    <a:lstStyle/>
                    <a:p>
                      <a:pPr algn="l"/>
                      <a:r>
                        <a:rPr lang="es-ES" sz="1200" dirty="0"/>
                        <a:t>Materiales y Suministros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$   19,524,857.60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586673"/>
                  </a:ext>
                </a:extLst>
              </a:tr>
              <a:tr h="248340">
                <a:tc>
                  <a:txBody>
                    <a:bodyPr/>
                    <a:lstStyle/>
                    <a:p>
                      <a:pPr algn="l"/>
                      <a:r>
                        <a:rPr lang="es-ES" sz="1200" dirty="0"/>
                        <a:t>Servicios Generales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$ 102,549,825.91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3861809"/>
                  </a:ext>
                </a:extLst>
              </a:tr>
              <a:tr h="413901">
                <a:tc>
                  <a:txBody>
                    <a:bodyPr/>
                    <a:lstStyle/>
                    <a:p>
                      <a:pPr algn="l"/>
                      <a:r>
                        <a:rPr lang="es-ES" sz="1200" dirty="0"/>
                        <a:t>Transferencias, Asignaciones y Subsidios y otras Ayudas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$   30,568,489.70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549018"/>
                  </a:ext>
                </a:extLst>
              </a:tr>
              <a:tr h="413901">
                <a:tc>
                  <a:txBody>
                    <a:bodyPr/>
                    <a:lstStyle/>
                    <a:p>
                      <a:pPr algn="l"/>
                      <a:r>
                        <a:rPr lang="es-ES" sz="1200" dirty="0"/>
                        <a:t>Bienes Muebles, Inmuebles e Intangibles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$     4,471,796.17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023460"/>
                  </a:ext>
                </a:extLst>
              </a:tr>
              <a:tr h="248340">
                <a:tc>
                  <a:txBody>
                    <a:bodyPr/>
                    <a:lstStyle/>
                    <a:p>
                      <a:pPr algn="l"/>
                      <a:r>
                        <a:rPr lang="es-ES" sz="1200" dirty="0"/>
                        <a:t>Inversión Publica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$ 139,147,148.65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0497286"/>
                  </a:ext>
                </a:extLst>
              </a:tr>
              <a:tr h="248340">
                <a:tc>
                  <a:txBody>
                    <a:bodyPr/>
                    <a:lstStyle/>
                    <a:p>
                      <a:pPr algn="l"/>
                      <a:r>
                        <a:rPr lang="es-ES" sz="1200" dirty="0"/>
                        <a:t>Participaciones y Aportaciones 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$        800,000.00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945621"/>
                  </a:ext>
                </a:extLst>
              </a:tr>
              <a:tr h="248340">
                <a:tc>
                  <a:txBody>
                    <a:bodyPr/>
                    <a:lstStyle/>
                    <a:p>
                      <a:pPr algn="l"/>
                      <a:r>
                        <a:rPr lang="es-ES" sz="1200" dirty="0"/>
                        <a:t>Deuda Publica</a:t>
                      </a:r>
                      <a:endParaRPr lang="es-MX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200" dirty="0"/>
                        <a:t>$        100,000.00</a:t>
                      </a:r>
                      <a:endParaRPr lang="es-MX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1306303"/>
                  </a:ext>
                </a:extLst>
              </a:tr>
            </a:tbl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7141EA44-7EF3-4565-9716-B6C54AFFDA41}"/>
              </a:ext>
            </a:extLst>
          </p:cNvPr>
          <p:cNvSpPr txBox="1"/>
          <p:nvPr/>
        </p:nvSpPr>
        <p:spPr>
          <a:xfrm>
            <a:off x="11043100" y="970531"/>
            <a:ext cx="66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endParaRPr lang="es-MX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C80F7AE-0F63-4813-A9D0-99452DD8D9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08" y="4805022"/>
            <a:ext cx="1591896" cy="1591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30635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59D4BE-64B1-4782-BB2C-10E1519D1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2223" y="165940"/>
            <a:ext cx="8534400" cy="1507067"/>
          </a:xfrm>
        </p:spPr>
        <p:txBody>
          <a:bodyPr/>
          <a:lstStyle/>
          <a:p>
            <a:r>
              <a:rPr lang="es-ES" dirty="0"/>
              <a:t>       ¿PARA QUE SE GASTA?</a:t>
            </a:r>
            <a:endParaRPr lang="es-MX" dirty="0"/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D682D1D-0A3C-4091-8ECA-0D68DF1FAE88}"/>
              </a:ext>
            </a:extLst>
          </p:cNvPr>
          <p:cNvSpPr txBox="1"/>
          <p:nvPr/>
        </p:nvSpPr>
        <p:spPr>
          <a:xfrm>
            <a:off x="1033743" y="4025568"/>
            <a:ext cx="1533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GOBIERNO</a:t>
            </a:r>
            <a:endParaRPr lang="es-MX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220D2C3C-85E7-47F2-900D-500E7C5CD5D5}"/>
              </a:ext>
            </a:extLst>
          </p:cNvPr>
          <p:cNvSpPr txBox="1"/>
          <p:nvPr/>
        </p:nvSpPr>
        <p:spPr>
          <a:xfrm>
            <a:off x="3210186" y="3987927"/>
            <a:ext cx="1723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DESARROLLO SOCIAL</a:t>
            </a:r>
            <a:endParaRPr lang="es-MX" dirty="0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ED2F995D-A520-4D56-9168-FDF6A2380047}"/>
              </a:ext>
            </a:extLst>
          </p:cNvPr>
          <p:cNvSpPr txBox="1"/>
          <p:nvPr/>
        </p:nvSpPr>
        <p:spPr>
          <a:xfrm>
            <a:off x="5541550" y="3945566"/>
            <a:ext cx="1723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DESARROLLO ECONOMICO</a:t>
            </a:r>
            <a:endParaRPr lang="es-MX" dirty="0"/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AC52B2A-7028-4065-8248-BEFA05498A50}"/>
              </a:ext>
            </a:extLst>
          </p:cNvPr>
          <p:cNvSpPr txBox="1"/>
          <p:nvPr/>
        </p:nvSpPr>
        <p:spPr>
          <a:xfrm>
            <a:off x="790399" y="4683753"/>
            <a:ext cx="21639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$ 300,308,767.98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0B47DFF-9A3B-4BB9-B140-8760D5FBB31A}"/>
              </a:ext>
            </a:extLst>
          </p:cNvPr>
          <p:cNvSpPr txBox="1"/>
          <p:nvPr/>
        </p:nvSpPr>
        <p:spPr>
          <a:xfrm>
            <a:off x="3210186" y="4643679"/>
            <a:ext cx="21639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$</a:t>
            </a:r>
            <a:r>
              <a:rPr lang="es-ES" sz="1600" dirty="0"/>
              <a:t> 187,428,809.28</a:t>
            </a:r>
          </a:p>
          <a:p>
            <a:endParaRPr lang="es-MX" sz="1600" dirty="0"/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52CF375D-1631-4A6D-B115-15FEED79AEA0}"/>
              </a:ext>
            </a:extLst>
          </p:cNvPr>
          <p:cNvSpPr txBox="1"/>
          <p:nvPr/>
        </p:nvSpPr>
        <p:spPr>
          <a:xfrm>
            <a:off x="5623158" y="4669726"/>
            <a:ext cx="2163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$ 10,078,573.64</a:t>
            </a:r>
            <a:endParaRPr lang="es-MX" dirty="0"/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E5BBDE4C-B2DE-4C90-A1F1-1375516669C9}"/>
              </a:ext>
            </a:extLst>
          </p:cNvPr>
          <p:cNvSpPr txBox="1"/>
          <p:nvPr/>
        </p:nvSpPr>
        <p:spPr>
          <a:xfrm>
            <a:off x="417497" y="5181490"/>
            <a:ext cx="245797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Legislación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Justicia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Seguridad Pública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Protección Civil  </a:t>
            </a:r>
          </a:p>
          <a:p>
            <a:endParaRPr lang="es-MX" dirty="0"/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CAB534B1-B581-4CA7-853F-98A27B4DE3C4}"/>
              </a:ext>
            </a:extLst>
          </p:cNvPr>
          <p:cNvSpPr txBox="1"/>
          <p:nvPr/>
        </p:nvSpPr>
        <p:spPr>
          <a:xfrm>
            <a:off x="2784895" y="5114162"/>
            <a:ext cx="29591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Protección ambiental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Reducción de contaminación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Urbanización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Alumbrado</a:t>
            </a:r>
            <a:r>
              <a:rPr lang="es-ES" sz="1400" dirty="0"/>
              <a:t> Público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Desarrollo Regional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Salud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/>
              <a:t>Deporte</a:t>
            </a:r>
            <a:endParaRPr lang="es-MX" sz="1400" dirty="0"/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EAE0EE42-915E-4B34-8B7F-ACE329B72274}"/>
              </a:ext>
            </a:extLst>
          </p:cNvPr>
          <p:cNvSpPr txBox="1"/>
          <p:nvPr/>
        </p:nvSpPr>
        <p:spPr>
          <a:xfrm>
            <a:off x="5541551" y="5087539"/>
            <a:ext cx="23537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Asuntos Económicos, Comerciales en general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/>
              <a:t>Agropecuaria, Silvicultura, Pesca</a:t>
            </a:r>
            <a:endParaRPr lang="es-MX" sz="1600" dirty="0"/>
          </a:p>
        </p:txBody>
      </p:sp>
      <p:grpSp>
        <p:nvGrpSpPr>
          <p:cNvPr id="83" name="Grupo 82">
            <a:extLst>
              <a:ext uri="{FF2B5EF4-FFF2-40B4-BE49-F238E27FC236}">
                <a16:creationId xmlns:a16="http://schemas.microsoft.com/office/drawing/2014/main" id="{3CCE11D5-5034-4881-8573-9E70F5734CA9}"/>
              </a:ext>
            </a:extLst>
          </p:cNvPr>
          <p:cNvGrpSpPr/>
          <p:nvPr/>
        </p:nvGrpSpPr>
        <p:grpSpPr>
          <a:xfrm>
            <a:off x="536832" y="1770461"/>
            <a:ext cx="7250291" cy="1228621"/>
            <a:chOff x="655089" y="2396797"/>
            <a:chExt cx="7250291" cy="1228621"/>
          </a:xfrm>
        </p:grpSpPr>
        <p:grpSp>
          <p:nvGrpSpPr>
            <p:cNvPr id="78" name="Grupo 77">
              <a:extLst>
                <a:ext uri="{FF2B5EF4-FFF2-40B4-BE49-F238E27FC236}">
                  <a16:creationId xmlns:a16="http://schemas.microsoft.com/office/drawing/2014/main" id="{3C590D0E-FA74-46C3-8C81-66A57519D796}"/>
                </a:ext>
              </a:extLst>
            </p:cNvPr>
            <p:cNvGrpSpPr/>
            <p:nvPr/>
          </p:nvGrpSpPr>
          <p:grpSpPr>
            <a:xfrm>
              <a:off x="655089" y="2396797"/>
              <a:ext cx="6419750" cy="1228621"/>
              <a:chOff x="578840" y="2270403"/>
              <a:chExt cx="6419750" cy="1228621"/>
            </a:xfrm>
          </p:grpSpPr>
          <p:grpSp>
            <p:nvGrpSpPr>
              <p:cNvPr id="77" name="Grupo 76">
                <a:extLst>
                  <a:ext uri="{FF2B5EF4-FFF2-40B4-BE49-F238E27FC236}">
                    <a16:creationId xmlns:a16="http://schemas.microsoft.com/office/drawing/2014/main" id="{7B065587-CEC5-40B8-B927-177EDD457D49}"/>
                  </a:ext>
                </a:extLst>
              </p:cNvPr>
              <p:cNvGrpSpPr/>
              <p:nvPr/>
            </p:nvGrpSpPr>
            <p:grpSpPr>
              <a:xfrm>
                <a:off x="578840" y="2270403"/>
                <a:ext cx="6419750" cy="1228621"/>
                <a:chOff x="578840" y="2270403"/>
                <a:chExt cx="6419750" cy="1228621"/>
              </a:xfrm>
            </p:grpSpPr>
            <p:grpSp>
              <p:nvGrpSpPr>
                <p:cNvPr id="76" name="Grupo 75">
                  <a:extLst>
                    <a:ext uri="{FF2B5EF4-FFF2-40B4-BE49-F238E27FC236}">
                      <a16:creationId xmlns:a16="http://schemas.microsoft.com/office/drawing/2014/main" id="{7763D316-246B-4ED7-9E09-7846DDD2EEE8}"/>
                    </a:ext>
                  </a:extLst>
                </p:cNvPr>
                <p:cNvGrpSpPr/>
                <p:nvPr/>
              </p:nvGrpSpPr>
              <p:grpSpPr>
                <a:xfrm>
                  <a:off x="578840" y="2270403"/>
                  <a:ext cx="6419750" cy="1228621"/>
                  <a:chOff x="578840" y="2270403"/>
                  <a:chExt cx="6419750" cy="1228621"/>
                </a:xfrm>
              </p:grpSpPr>
              <p:grpSp>
                <p:nvGrpSpPr>
                  <p:cNvPr id="72" name="Grupo 71">
                    <a:extLst>
                      <a:ext uri="{FF2B5EF4-FFF2-40B4-BE49-F238E27FC236}">
                        <a16:creationId xmlns:a16="http://schemas.microsoft.com/office/drawing/2014/main" id="{508B4520-FFBD-48EB-8334-582E49A3ED58}"/>
                      </a:ext>
                    </a:extLst>
                  </p:cNvPr>
                  <p:cNvGrpSpPr/>
                  <p:nvPr/>
                </p:nvGrpSpPr>
                <p:grpSpPr>
                  <a:xfrm>
                    <a:off x="578840" y="2270403"/>
                    <a:ext cx="6419750" cy="1228621"/>
                    <a:chOff x="578840" y="2270403"/>
                    <a:chExt cx="6419750" cy="1228621"/>
                  </a:xfrm>
                </p:grpSpPr>
                <p:sp>
                  <p:nvSpPr>
                    <p:cNvPr id="61" name="Elipse 60">
                      <a:extLst>
                        <a:ext uri="{FF2B5EF4-FFF2-40B4-BE49-F238E27FC236}">
                          <a16:creationId xmlns:a16="http://schemas.microsoft.com/office/drawing/2014/main" id="{EC287F1E-CE84-4E10-86B5-3926D5A2C5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0575" y="2304244"/>
                      <a:ext cx="1208015" cy="1189139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MX"/>
                    </a:p>
                  </p:txBody>
                </p:sp>
                <p:grpSp>
                  <p:nvGrpSpPr>
                    <p:cNvPr id="71" name="Grupo 70">
                      <a:extLst>
                        <a:ext uri="{FF2B5EF4-FFF2-40B4-BE49-F238E27FC236}">
                          <a16:creationId xmlns:a16="http://schemas.microsoft.com/office/drawing/2014/main" id="{0D5C1332-B29F-4CC5-844F-C62ED4EC38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8840" y="2270403"/>
                      <a:ext cx="5211735" cy="1228621"/>
                      <a:chOff x="578840" y="2270403"/>
                      <a:chExt cx="5211735" cy="1228621"/>
                    </a:xfrm>
                  </p:grpSpPr>
                  <p:grpSp>
                    <p:nvGrpSpPr>
                      <p:cNvPr id="68" name="Grupo 67">
                        <a:extLst>
                          <a:ext uri="{FF2B5EF4-FFF2-40B4-BE49-F238E27FC236}">
                            <a16:creationId xmlns:a16="http://schemas.microsoft.com/office/drawing/2014/main" id="{A451CF39-2803-4CDC-B056-48A255AC1B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8840" y="2270403"/>
                        <a:ext cx="4064143" cy="1228621"/>
                        <a:chOff x="578840" y="2270403"/>
                        <a:chExt cx="4064143" cy="1228621"/>
                      </a:xfrm>
                    </p:grpSpPr>
                    <p:grpSp>
                      <p:nvGrpSpPr>
                        <p:cNvPr id="59" name="Grupo 58">
                          <a:extLst>
                            <a:ext uri="{FF2B5EF4-FFF2-40B4-BE49-F238E27FC236}">
                              <a16:creationId xmlns:a16="http://schemas.microsoft.com/office/drawing/2014/main" id="{B7FB3FEC-2619-4076-9867-5AEFFA39389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78840" y="2270403"/>
                          <a:ext cx="1715149" cy="1189139"/>
                          <a:chOff x="578840" y="2270403"/>
                          <a:chExt cx="1715149" cy="1189139"/>
                        </a:xfrm>
                      </p:grpSpPr>
                      <p:sp>
                        <p:nvSpPr>
                          <p:cNvPr id="56" name="Elipse 55">
                            <a:extLst>
                              <a:ext uri="{FF2B5EF4-FFF2-40B4-BE49-F238E27FC236}">
                                <a16:creationId xmlns:a16="http://schemas.microsoft.com/office/drawing/2014/main" id="{461EEC06-6F14-4447-8D54-4763DAFC3BF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085974" y="2270403"/>
                            <a:ext cx="1208015" cy="1189139"/>
                          </a:xfrm>
                          <a:prstGeom prst="ellipse">
                            <a:avLst/>
                          </a:prstGeom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MX"/>
                          </a:p>
                        </p:txBody>
                      </p:sp>
                      <p:cxnSp>
                        <p:nvCxnSpPr>
                          <p:cNvPr id="58" name="Conector recto 57">
                            <a:extLst>
                              <a:ext uri="{FF2B5EF4-FFF2-40B4-BE49-F238E27FC236}">
                                <a16:creationId xmlns:a16="http://schemas.microsoft.com/office/drawing/2014/main" id="{890F31CE-4B28-4840-ADEE-4104D70E06E5}"/>
                              </a:ext>
                            </a:extLst>
                          </p:cNvPr>
                          <p:cNvCxnSpPr>
                            <a:endCxn id="56" idx="2"/>
                          </p:cNvCxnSpPr>
                          <p:nvPr/>
                        </p:nvCxnSpPr>
                        <p:spPr>
                          <a:xfrm>
                            <a:off x="578840" y="2864972"/>
                            <a:ext cx="507134" cy="1"/>
                          </a:xfrm>
                          <a:prstGeom prst="line">
                            <a:avLst/>
                          </a:prstGeom>
                          <a:ln w="28575">
                            <a:solidFill>
                              <a:schemeClr val="bg1"/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63" name="Conector recto 62">
                          <a:extLst>
                            <a:ext uri="{FF2B5EF4-FFF2-40B4-BE49-F238E27FC236}">
                              <a16:creationId xmlns:a16="http://schemas.microsoft.com/office/drawing/2014/main" id="{4585FB36-A663-4C3F-ABFF-E5FD2843007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2286569" y="2860909"/>
                          <a:ext cx="1177803" cy="0"/>
                        </a:xfrm>
                        <a:prstGeom prst="line">
                          <a:avLst/>
                        </a:prstGeom>
                        <a:ln w="28575">
                          <a:solidFill>
                            <a:schemeClr val="bg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60" name="Elipse 59">
                          <a:extLst>
                            <a:ext uri="{FF2B5EF4-FFF2-40B4-BE49-F238E27FC236}">
                              <a16:creationId xmlns:a16="http://schemas.microsoft.com/office/drawing/2014/main" id="{1D521298-EB23-45C7-A976-F6B44DC88E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434968" y="2309885"/>
                          <a:ext cx="1208015" cy="1189139"/>
                        </a:xfrm>
                        <a:prstGeom prst="ellipse">
                          <a:avLst/>
                        </a:prstGeom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MX"/>
                        </a:p>
                      </p:txBody>
                    </p:sp>
                  </p:grpSp>
                  <p:cxnSp>
                    <p:nvCxnSpPr>
                      <p:cNvPr id="70" name="Conector recto 69">
                        <a:extLst>
                          <a:ext uri="{FF2B5EF4-FFF2-40B4-BE49-F238E27FC236}">
                            <a16:creationId xmlns:a16="http://schemas.microsoft.com/office/drawing/2014/main" id="{210CE614-6F2E-410E-AEB2-2B634F2A3703}"/>
                          </a:ext>
                        </a:extLst>
                      </p:cNvPr>
                      <p:cNvCxnSpPr>
                        <a:stCxn id="60" idx="6"/>
                        <a:endCxn id="61" idx="2"/>
                      </p:cNvCxnSpPr>
                      <p:nvPr/>
                    </p:nvCxnSpPr>
                    <p:spPr>
                      <a:xfrm flipV="1">
                        <a:off x="4642983" y="2898814"/>
                        <a:ext cx="1147592" cy="5641"/>
                      </a:xfrm>
                      <a:prstGeom prst="line">
                        <a:avLst/>
                      </a:prstGeom>
                      <a:ln w="28575">
                        <a:solidFill>
                          <a:schemeClr val="bg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73" name="CuadroTexto 72">
                    <a:extLst>
                      <a:ext uri="{FF2B5EF4-FFF2-40B4-BE49-F238E27FC236}">
                        <a16:creationId xmlns:a16="http://schemas.microsoft.com/office/drawing/2014/main" id="{182DEC85-0507-4CB2-AB97-B041F2C8AAF8}"/>
                      </a:ext>
                    </a:extLst>
                  </p:cNvPr>
                  <p:cNvSpPr txBox="1"/>
                  <p:nvPr/>
                </p:nvSpPr>
                <p:spPr>
                  <a:xfrm>
                    <a:off x="1466522" y="2583809"/>
                    <a:ext cx="507134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2800" b="1" dirty="0"/>
                      <a:t>1</a:t>
                    </a:r>
                    <a:endParaRPr lang="es-MX" sz="2800" b="1" dirty="0"/>
                  </a:p>
                </p:txBody>
              </p:sp>
            </p:grpSp>
            <p:sp>
              <p:nvSpPr>
                <p:cNvPr id="74" name="CuadroTexto 73">
                  <a:extLst>
                    <a:ext uri="{FF2B5EF4-FFF2-40B4-BE49-F238E27FC236}">
                      <a16:creationId xmlns:a16="http://schemas.microsoft.com/office/drawing/2014/main" id="{59D6A268-83F5-42D3-8F70-BF155ECD04F5}"/>
                    </a:ext>
                  </a:extLst>
                </p:cNvPr>
                <p:cNvSpPr txBox="1"/>
                <p:nvPr/>
              </p:nvSpPr>
              <p:spPr>
                <a:xfrm>
                  <a:off x="3790177" y="2583809"/>
                  <a:ext cx="507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S" sz="2800" b="1" dirty="0"/>
                    <a:t>2</a:t>
                  </a:r>
                  <a:endParaRPr lang="es-MX" sz="2800" b="1" dirty="0"/>
                </a:p>
              </p:txBody>
            </p:sp>
          </p:grpSp>
          <p:sp>
            <p:nvSpPr>
              <p:cNvPr id="75" name="CuadroTexto 74">
                <a:extLst>
                  <a:ext uri="{FF2B5EF4-FFF2-40B4-BE49-F238E27FC236}">
                    <a16:creationId xmlns:a16="http://schemas.microsoft.com/office/drawing/2014/main" id="{B6F7B155-770E-428F-B013-CF3D88045B7F}"/>
                  </a:ext>
                </a:extLst>
              </p:cNvPr>
              <p:cNvSpPr txBox="1"/>
              <p:nvPr/>
            </p:nvSpPr>
            <p:spPr>
              <a:xfrm>
                <a:off x="6174741" y="2583809"/>
                <a:ext cx="5071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2800" b="1" dirty="0"/>
                  <a:t>3</a:t>
                </a:r>
                <a:endParaRPr lang="es-MX" sz="2800" b="1" dirty="0"/>
              </a:p>
            </p:txBody>
          </p:sp>
        </p:grpSp>
        <p:cxnSp>
          <p:nvCxnSpPr>
            <p:cNvPr id="81" name="Conector recto 80">
              <a:extLst>
                <a:ext uri="{FF2B5EF4-FFF2-40B4-BE49-F238E27FC236}">
                  <a16:creationId xmlns:a16="http://schemas.microsoft.com/office/drawing/2014/main" id="{B4E3DED5-F5D1-4441-8043-7EFA2BC5E702}"/>
                </a:ext>
              </a:extLst>
            </p:cNvPr>
            <p:cNvCxnSpPr>
              <a:cxnSpLocks/>
            </p:cNvCxnSpPr>
            <p:nvPr/>
          </p:nvCxnSpPr>
          <p:spPr>
            <a:xfrm>
              <a:off x="7074839" y="2987303"/>
              <a:ext cx="830541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CuadroTexto 83">
            <a:extLst>
              <a:ext uri="{FF2B5EF4-FFF2-40B4-BE49-F238E27FC236}">
                <a16:creationId xmlns:a16="http://schemas.microsoft.com/office/drawing/2014/main" id="{BE4E2256-DF33-46E2-AC82-F232C1EFB3E5}"/>
              </a:ext>
            </a:extLst>
          </p:cNvPr>
          <p:cNvSpPr txBox="1"/>
          <p:nvPr/>
        </p:nvSpPr>
        <p:spPr>
          <a:xfrm>
            <a:off x="11043100" y="970531"/>
            <a:ext cx="66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endParaRPr lang="es-MX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31E592D0-1D45-4595-8ADD-DD3CB6C50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09406" y="5062650"/>
            <a:ext cx="1591896" cy="1591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BD8A7D-00AA-43FC-9A75-8DC488C13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722" y="2398871"/>
            <a:ext cx="4205278" cy="2365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09007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2F90C-E26B-4B73-A3F3-C75670DF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38" y="469924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¿Que pueden hacer los ciudadanos?</a:t>
            </a:r>
            <a:endParaRPr lang="es-MX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800068-9274-45C1-9336-6FBB5213D789}"/>
              </a:ext>
            </a:extLst>
          </p:cNvPr>
          <p:cNvSpPr txBox="1"/>
          <p:nvPr/>
        </p:nvSpPr>
        <p:spPr>
          <a:xfrm>
            <a:off x="914400" y="2650921"/>
            <a:ext cx="63840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4171180300 ext. 208</a:t>
            </a:r>
          </a:p>
          <a:p>
            <a:endParaRPr lang="es-ES" dirty="0"/>
          </a:p>
          <a:p>
            <a:r>
              <a:rPr lang="es-ES" dirty="0">
                <a:hlinkClick r:id="rId2"/>
              </a:rPr>
              <a:t>https://transparencia-acambaro.gob.mx/ingresos_egresos.php</a:t>
            </a:r>
            <a:endParaRPr lang="es-ES" dirty="0"/>
          </a:p>
          <a:p>
            <a:endParaRPr lang="es-ES" dirty="0"/>
          </a:p>
          <a:p>
            <a:r>
              <a:rPr lang="es-ES" dirty="0"/>
              <a:t>Andador Benito Juárez #280, Col. Centro, Acámbaro, </a:t>
            </a:r>
            <a:r>
              <a:rPr lang="es-ES" dirty="0" err="1"/>
              <a:t>Gto</a:t>
            </a:r>
            <a:r>
              <a:rPr lang="es-ES" dirty="0"/>
              <a:t>. 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96CE474-CEB6-4B6A-B20F-9FB7A6EE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798" y="2650921"/>
            <a:ext cx="432523" cy="43799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633A316-B5C0-454F-82B7-9C389814C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24" y="3210001"/>
            <a:ext cx="437997" cy="4379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382743C-50CC-454E-BD14-1C5C7EEFA8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07" y="3887024"/>
            <a:ext cx="490430" cy="49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D051AFA-DB00-4416-8E84-DEA1850B5B6F}"/>
              </a:ext>
            </a:extLst>
          </p:cNvPr>
          <p:cNvSpPr txBox="1"/>
          <p:nvPr/>
        </p:nvSpPr>
        <p:spPr>
          <a:xfrm>
            <a:off x="327171" y="5181442"/>
            <a:ext cx="6853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Para que los ciudadanos se involucren de forma activa en el proceso de la transparencia del ejercicio presupuestal, podrán visitar nuestra pagina de transparencia. </a:t>
            </a:r>
            <a:endParaRPr lang="es-MX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D5063B6-9664-49DB-B64D-02519110637A}"/>
              </a:ext>
            </a:extLst>
          </p:cNvPr>
          <p:cNvSpPr txBox="1"/>
          <p:nvPr/>
        </p:nvSpPr>
        <p:spPr>
          <a:xfrm>
            <a:off x="11017933" y="397062"/>
            <a:ext cx="66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</a:t>
            </a:r>
            <a:endParaRPr lang="es-MX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85704E5-C33C-4F01-8254-55B5921C5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7553" y="1065517"/>
            <a:ext cx="3216726" cy="4288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27934AD-7D4D-4A19-9B37-E6430CF3C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7563" y="5308824"/>
            <a:ext cx="1591896" cy="1591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8043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6A13B2-AD01-45DB-AF92-E9002FD1C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86" y="224756"/>
            <a:ext cx="8534400" cy="1507067"/>
          </a:xfrm>
        </p:spPr>
        <p:txBody>
          <a:bodyPr>
            <a:normAutofit/>
          </a:bodyPr>
          <a:lstStyle/>
          <a:p>
            <a:pPr algn="ctr"/>
            <a:r>
              <a:rPr lang="es-ES" sz="5400" dirty="0"/>
              <a:t>Índice </a:t>
            </a:r>
            <a:endParaRPr lang="es-MX" sz="5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706CAB-57E9-4B62-9459-03F68D7F9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603" y="2429689"/>
            <a:ext cx="8534400" cy="361526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s-ES" sz="1800" dirty="0">
                <a:solidFill>
                  <a:schemeClr val="bg1">
                    <a:lumMod val="95000"/>
                    <a:lumOff val="5000"/>
                  </a:scheme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¿Qué es el 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>
                    <a:lumMod val="95000"/>
                    <a:lumOff val="5000"/>
                  </a:scheme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presupuesto                                   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>
                    <a:lumMod val="95000"/>
                    <a:lumOff val="5000"/>
                  </a:schemeClr>
                </a:solid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ciudadano?</a:t>
            </a:r>
            <a:endParaRPr lang="es-ES" sz="1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>
              <a:buNone/>
            </a:pPr>
            <a:endParaRPr lang="es-ES" sz="1800" dirty="0"/>
          </a:p>
          <a:p>
            <a:pPr marL="0" indent="0">
              <a:buNone/>
            </a:pPr>
            <a:r>
              <a:rPr lang="es-ES" sz="1800" dirty="0">
                <a:solidFill>
                  <a:schemeClr val="bg1">
                    <a:lumMod val="95000"/>
                    <a:lumOff val="5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Fundamento legal 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>
                    <a:lumMod val="95000"/>
                    <a:lumOff val="5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del presupuesto 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>
                    <a:lumMod val="95000"/>
                    <a:lumOff val="5000"/>
                  </a:schemeClr>
                </a:solid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ciudadano</a:t>
            </a:r>
            <a:endParaRPr lang="es-ES" sz="1800" dirty="0">
              <a:solidFill>
                <a:schemeClr val="bg1">
                  <a:lumMod val="95000"/>
                  <a:lumOff val="5000"/>
                </a:schemeClr>
              </a:solidFill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es-ES" sz="1800" dirty="0">
              <a:solidFill>
                <a:srgbClr val="85DFD0"/>
              </a:solidFill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es-ES" sz="1800" dirty="0">
                <a:solidFill>
                  <a:schemeClr val="bg1">
                    <a:lumMod val="95000"/>
                    <a:lumOff val="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 es la ley de 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>
                    <a:lumMod val="95000"/>
                    <a:lumOff val="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ingresos y cual es </a:t>
            </a:r>
          </a:p>
          <a:p>
            <a:pPr marL="0" indent="0">
              <a:buNone/>
            </a:pPr>
            <a:r>
              <a:rPr lang="es-ES" sz="1800" dirty="0">
                <a:solidFill>
                  <a:schemeClr val="bg1">
                    <a:lumMod val="95000"/>
                    <a:lumOff val="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 importancia </a:t>
            </a:r>
          </a:p>
          <a:p>
            <a:pPr marL="0" indent="0">
              <a:buNone/>
            </a:pPr>
            <a:r>
              <a:rPr lang="es-ES" sz="1800" dirty="0">
                <a:solidFill>
                  <a:srgbClr val="85DFD0"/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s-MX" sz="18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CB33F4-09D6-447F-8EC5-B7172108BB96}"/>
              </a:ext>
            </a:extLst>
          </p:cNvPr>
          <p:cNvSpPr txBox="1"/>
          <p:nvPr/>
        </p:nvSpPr>
        <p:spPr>
          <a:xfrm>
            <a:off x="32186" y="2541024"/>
            <a:ext cx="66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linkClick r:id="rId2" action="ppaction://hlinksldjump"/>
              </a:rPr>
              <a:t>1</a:t>
            </a:r>
            <a:endParaRPr lang="es-MX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1B77389-A753-4B8E-B57E-50EB1DA53178}"/>
              </a:ext>
            </a:extLst>
          </p:cNvPr>
          <p:cNvSpPr txBox="1"/>
          <p:nvPr/>
        </p:nvSpPr>
        <p:spPr>
          <a:xfrm>
            <a:off x="22686" y="3682788"/>
            <a:ext cx="66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s-MX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B87E5A-20F6-45FA-83C7-983DF4806E25}"/>
              </a:ext>
            </a:extLst>
          </p:cNvPr>
          <p:cNvSpPr txBox="1"/>
          <p:nvPr/>
        </p:nvSpPr>
        <p:spPr>
          <a:xfrm>
            <a:off x="22686" y="4818094"/>
            <a:ext cx="66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s-MX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21AE0B6-A28E-4962-AF4B-8A2EACFEBC74}"/>
              </a:ext>
            </a:extLst>
          </p:cNvPr>
          <p:cNvSpPr txBox="1"/>
          <p:nvPr/>
        </p:nvSpPr>
        <p:spPr>
          <a:xfrm>
            <a:off x="2777522" y="2541024"/>
            <a:ext cx="66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es-MX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A6479BF-2C42-44B4-9B6B-848E9A4F3FBA}"/>
              </a:ext>
            </a:extLst>
          </p:cNvPr>
          <p:cNvSpPr txBox="1"/>
          <p:nvPr/>
        </p:nvSpPr>
        <p:spPr>
          <a:xfrm>
            <a:off x="3404939" y="2539146"/>
            <a:ext cx="201335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chemeClr val="bg1">
                    <a:lumMod val="95000"/>
                    <a:lumOff val="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¿De donde obtiene el Municipio sus ingresos?</a:t>
            </a:r>
            <a:endParaRPr lang="es-MX" sz="15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713ACB6-6DB7-4775-BD62-AB30373BB654}"/>
              </a:ext>
            </a:extLst>
          </p:cNvPr>
          <p:cNvSpPr txBox="1"/>
          <p:nvPr/>
        </p:nvSpPr>
        <p:spPr>
          <a:xfrm>
            <a:off x="2777522" y="3682788"/>
            <a:ext cx="66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endParaRPr lang="es-MX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6B270F-E438-4CC5-8176-464A305D011A}"/>
              </a:ext>
            </a:extLst>
          </p:cNvPr>
          <p:cNvSpPr txBox="1"/>
          <p:nvPr/>
        </p:nvSpPr>
        <p:spPr>
          <a:xfrm>
            <a:off x="3480584" y="3544288"/>
            <a:ext cx="193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¿Qué es el presupuesto de egresos y cual es su importancia?</a:t>
            </a:r>
            <a:endParaRPr lang="es-MX" sz="1500" dirty="0">
              <a:solidFill>
                <a:schemeClr val="bg1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8D544EE-0D14-4C60-882F-7AFCE42543EE}"/>
              </a:ext>
            </a:extLst>
          </p:cNvPr>
          <p:cNvSpPr txBox="1"/>
          <p:nvPr/>
        </p:nvSpPr>
        <p:spPr>
          <a:xfrm>
            <a:off x="2773491" y="4818094"/>
            <a:ext cx="66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endParaRPr lang="es-MX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02D133-94D3-4764-876B-A41E7573ADAB}"/>
              </a:ext>
            </a:extLst>
          </p:cNvPr>
          <p:cNvSpPr txBox="1"/>
          <p:nvPr/>
        </p:nvSpPr>
        <p:spPr>
          <a:xfrm>
            <a:off x="3577302" y="4818094"/>
            <a:ext cx="18411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¿En que se gasta?</a:t>
            </a:r>
            <a:endParaRPr lang="es-MX" sz="1500" dirty="0">
              <a:solidFill>
                <a:schemeClr val="bg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9A50D62-8D1A-470E-9308-2120CCA6C30E}"/>
              </a:ext>
            </a:extLst>
          </p:cNvPr>
          <p:cNvSpPr txBox="1"/>
          <p:nvPr/>
        </p:nvSpPr>
        <p:spPr>
          <a:xfrm>
            <a:off x="5853621" y="2541024"/>
            <a:ext cx="66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7</a:t>
            </a:r>
            <a:endParaRPr lang="es-MX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9CF5D62-DE5E-4431-B366-F919AEF00BD7}"/>
              </a:ext>
            </a:extLst>
          </p:cNvPr>
          <p:cNvSpPr txBox="1"/>
          <p:nvPr/>
        </p:nvSpPr>
        <p:spPr>
          <a:xfrm>
            <a:off x="5851726" y="3682787"/>
            <a:ext cx="661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</a:t>
            </a:r>
            <a:endParaRPr lang="es-MX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643EC5-9295-4A84-BCFF-F2CC95875220}"/>
              </a:ext>
            </a:extLst>
          </p:cNvPr>
          <p:cNvSpPr txBox="1"/>
          <p:nvPr/>
        </p:nvSpPr>
        <p:spPr>
          <a:xfrm>
            <a:off x="6376621" y="2580947"/>
            <a:ext cx="30883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¿Para que se gasta?</a:t>
            </a:r>
            <a:endParaRPr lang="es-MX" sz="1500" dirty="0">
              <a:solidFill>
                <a:schemeClr val="bg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3E2017A-930D-4A8C-BBCF-CA499CD9AE8A}"/>
              </a:ext>
            </a:extLst>
          </p:cNvPr>
          <p:cNvSpPr txBox="1"/>
          <p:nvPr/>
        </p:nvSpPr>
        <p:spPr>
          <a:xfrm>
            <a:off x="6326153" y="3544288"/>
            <a:ext cx="3088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schemeClr val="bg1"/>
                </a:solidFill>
              </a:rPr>
              <a:t>¿Qué pueden hacer los ciudadanos?</a:t>
            </a:r>
            <a:endParaRPr lang="es-MX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647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00EABD-3CE6-43EB-A422-BC10994E3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351560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¿Qué es el presupuesto ciudadano? 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659882-056D-4C17-822C-C8083F7DE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Es el documento mediante el cual el municipio de Acámbaro, Guanajuato da a conocer a los ciudadanos acambarenses, de manera clara y sencilla, el origen y la aplicación de los recursos públicos aprobados para el ejercicio fiscal 2025. </a:t>
            </a: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270418-308A-4238-98B3-2A33336261A1}"/>
              </a:ext>
            </a:extLst>
          </p:cNvPr>
          <p:cNvSpPr txBox="1"/>
          <p:nvPr/>
        </p:nvSpPr>
        <p:spPr>
          <a:xfrm>
            <a:off x="11037040" y="890887"/>
            <a:ext cx="739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</a:t>
            </a:r>
            <a:endParaRPr lang="es-MX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FDD4FA5-20CA-479C-9936-D4FCED9CD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95" y="4492615"/>
            <a:ext cx="2063694" cy="2063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99B221F-FAF5-49D2-8916-9D0604726F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19" t="1414" r="20323"/>
          <a:stretch/>
        </p:blipFill>
        <p:spPr>
          <a:xfrm>
            <a:off x="6361651" y="3429000"/>
            <a:ext cx="5830349" cy="2876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188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A8165-B868-4B32-8BC3-CC3D34CF7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051" y="483308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Fundamento legal del presupuesto ciudadano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8082A9-EBAC-4C35-8780-C9ADC1A7B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174" y="1161436"/>
            <a:ext cx="9613861" cy="3599316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/>
              <a:t>Este documento muestra un extracto de la información contenida en la Ley de Ingresos y el Presupuesto de Egresos del Municipio de Acámbaro, Guanajuato; para el ejercicio fiscal 2025, en términos de la Norma para la Difusión a la Ciudadanía  de conformidad al articulo 9, fracciones I y IX, 14  Y 62 DE LA Ley General de Contabilidad Gubernamental. </a:t>
            </a:r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2AAF45D-7767-41AE-A9F6-5763C0E0E826}"/>
              </a:ext>
            </a:extLst>
          </p:cNvPr>
          <p:cNvSpPr txBox="1"/>
          <p:nvPr/>
        </p:nvSpPr>
        <p:spPr>
          <a:xfrm>
            <a:off x="11021525" y="921811"/>
            <a:ext cx="66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s-MX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001423F-404F-4165-ACB2-CB0380A04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74" y="3739392"/>
            <a:ext cx="1989589" cy="2984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F88A7C6-4F46-46A8-BAE2-94DC904C7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7764" y="4568116"/>
            <a:ext cx="2063694" cy="2063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9063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A6DB02-7C13-4B5B-B122-8BF54AD2B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995" y="301226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¿Que es la ley de ingresos y cual es su importancia ?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01FC15F-CB88-4F01-828B-4A40C7731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100" y="1365309"/>
            <a:ext cx="8534400" cy="3615267"/>
          </a:xfrm>
        </p:spPr>
        <p:txBody>
          <a:bodyPr/>
          <a:lstStyle/>
          <a:p>
            <a:pPr marL="0" indent="0" algn="just">
              <a:buNone/>
            </a:pPr>
            <a:r>
              <a:rPr lang="es-ES" dirty="0"/>
              <a:t>Origen del Presupuesto</a:t>
            </a:r>
          </a:p>
          <a:p>
            <a:pPr marL="0" indent="0" algn="just">
              <a:buNone/>
            </a:pPr>
            <a:endParaRPr lang="es-ES" dirty="0"/>
          </a:p>
          <a:p>
            <a:pPr marL="0" indent="0" algn="just">
              <a:buNone/>
            </a:pPr>
            <a:r>
              <a:rPr lang="es-ES" sz="2200" dirty="0"/>
              <a:t>Se determina a partir de la Ley de Ingresos del Municipio de Acámbaro, en el cual se aprueban los conceptos de recaudación y fuente de ingresos propios, federales y convenios con los que se dispone para hacer frente al plan de Gobierno actual según sus metas, programas y acciones que mejores las condiciones de vida de los ciudadanos. </a:t>
            </a:r>
            <a:endParaRPr lang="es-MX" sz="22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BD09F4E-CABD-4427-8BE3-72FBECD2AA66}"/>
              </a:ext>
            </a:extLst>
          </p:cNvPr>
          <p:cNvSpPr txBox="1"/>
          <p:nvPr/>
        </p:nvSpPr>
        <p:spPr>
          <a:xfrm>
            <a:off x="11043100" y="970531"/>
            <a:ext cx="66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endParaRPr lang="es-MX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01D6B84-BC2F-4DEA-BD23-0B4D234DF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28" y="4652006"/>
            <a:ext cx="2063694" cy="2063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00278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F09714-A610-4299-88AE-25ABEB95D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107" y="276059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Ingresos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51F1782-C13A-4408-AC8D-213CF9C32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/>
              <a:t>Se estructuran basándose en todos los recursos monetarios que recibe el Municipio a través de la Tesorería, por el cobro de los conceptos establecidos en la ley de ingresos </a:t>
            </a: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35646E-4410-4A5A-BE3F-C2E1F3993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894" y="3918610"/>
            <a:ext cx="2637699" cy="26376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AABA6F9-A115-461F-BB9A-49159BBB2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725" y="4014882"/>
            <a:ext cx="4581525" cy="258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348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8D280A-9FD1-42E5-8D0E-177489C12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826" y="94485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¿De donde obtiene el Municipio sus ingresos?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E2CC57-39F5-4B55-880A-1345547B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25" y="63061"/>
            <a:ext cx="9613861" cy="3599316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¿De donde obtiene el recurso?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981DDA5-60CF-4666-A67E-94A5659784E8}"/>
              </a:ext>
            </a:extLst>
          </p:cNvPr>
          <p:cNvSpPr txBox="1"/>
          <p:nvPr/>
        </p:nvSpPr>
        <p:spPr>
          <a:xfrm>
            <a:off x="11043100" y="970531"/>
            <a:ext cx="66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es-MX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53B1532-76CE-474B-A54A-42392F4927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281377"/>
              </p:ext>
            </p:extLst>
          </p:nvPr>
        </p:nvGraphicFramePr>
        <p:xfrm>
          <a:off x="223824" y="2031715"/>
          <a:ext cx="5605780" cy="257933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02890">
                  <a:extLst>
                    <a:ext uri="{9D8B030D-6E8A-4147-A177-3AD203B41FA5}">
                      <a16:colId xmlns:a16="http://schemas.microsoft.com/office/drawing/2014/main" val="1456140216"/>
                    </a:ext>
                  </a:extLst>
                </a:gridCol>
                <a:gridCol w="2802890">
                  <a:extLst>
                    <a:ext uri="{9D8B030D-6E8A-4147-A177-3AD203B41FA5}">
                      <a16:colId xmlns:a16="http://schemas.microsoft.com/office/drawing/2014/main" val="3561104966"/>
                    </a:ext>
                  </a:extLst>
                </a:gridCol>
              </a:tblGrid>
              <a:tr h="1704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Ingresos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2025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83410132"/>
                  </a:ext>
                </a:extLst>
              </a:tr>
              <a:tr h="1704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Impuestos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$ 33,664,450.00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0814841"/>
                  </a:ext>
                </a:extLst>
              </a:tr>
              <a:tr h="1704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Contribuciones de mejoras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$ 8,735,273.00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13949047"/>
                  </a:ext>
                </a:extLst>
              </a:tr>
              <a:tr h="1704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Derechos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$ 10,388,944.00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3801949"/>
                  </a:ext>
                </a:extLst>
              </a:tr>
              <a:tr h="1704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Productos 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$ 12,002,925.00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482901"/>
                  </a:ext>
                </a:extLst>
              </a:tr>
              <a:tr h="1704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Aprovechamientos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$ 3,763,158.00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6532359"/>
                  </a:ext>
                </a:extLst>
              </a:tr>
              <a:tr h="17047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Participaciones Federales 2025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$ 189,693,577.00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1124393"/>
                  </a:ext>
                </a:extLst>
              </a:tr>
              <a:tr h="35144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Fondos de Aportaciones para la Infraestructura Social Municipal 2025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$ 78,956,800.00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59374869"/>
                  </a:ext>
                </a:extLst>
              </a:tr>
              <a:tr h="34553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Fondo para el Fortalecimiento de los Municipios 2025</a:t>
                      </a:r>
                      <a:endParaRPr lang="es-MX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$ 90,808,870.00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2820714"/>
                  </a:ext>
                </a:extLst>
              </a:tr>
              <a:tr h="34553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Convenios Estatales (Recurso Estatal Etiquetado)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MX" sz="1100" dirty="0">
                          <a:effectLst/>
                        </a:rPr>
                        <a:t>$ 25,522,786.00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2734988"/>
                  </a:ext>
                </a:extLst>
              </a:tr>
              <a:tr h="1717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MX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8620985"/>
                  </a:ext>
                </a:extLst>
              </a:tr>
              <a:tr h="1717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Ingresos Derivados de Financiamientos</a:t>
                      </a:r>
                      <a:endParaRPr lang="es-MX" sz="11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$ 44,279,367.91</a:t>
                      </a:r>
                      <a:endParaRPr lang="es-MX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33153836"/>
                  </a:ext>
                </a:extLst>
              </a:tr>
            </a:tbl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F8A9F297-A00C-4AFA-8E4F-4108813100E8}"/>
              </a:ext>
            </a:extLst>
          </p:cNvPr>
          <p:cNvSpPr txBox="1"/>
          <p:nvPr/>
        </p:nvSpPr>
        <p:spPr>
          <a:xfrm>
            <a:off x="272420" y="4673919"/>
            <a:ext cx="28066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Total Ingresos Municipales</a:t>
            </a:r>
            <a:endParaRPr lang="es-MX" sz="12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E736E59-9128-4DE0-AA11-22721C55ADAE}"/>
              </a:ext>
            </a:extLst>
          </p:cNvPr>
          <p:cNvSpPr txBox="1"/>
          <p:nvPr/>
        </p:nvSpPr>
        <p:spPr>
          <a:xfrm>
            <a:off x="4596582" y="4745615"/>
            <a:ext cx="2604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$ 497,816,150.91</a:t>
            </a:r>
            <a:endParaRPr lang="es-MX" sz="1100" dirty="0"/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5C60B930-5D56-41CB-96E2-3B9BB2C264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5185885"/>
              </p:ext>
            </p:extLst>
          </p:nvPr>
        </p:nvGraphicFramePr>
        <p:xfrm>
          <a:off x="6819945" y="2108576"/>
          <a:ext cx="4981196" cy="35993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451D35BF-161E-4B68-BD82-51310C770F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7896134"/>
              </p:ext>
            </p:extLst>
          </p:nvPr>
        </p:nvGraphicFramePr>
        <p:xfrm>
          <a:off x="1812862" y="-3220797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46F68995-590C-4D9A-82AF-B08B0411BE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5396822"/>
              </p:ext>
            </p:extLst>
          </p:nvPr>
        </p:nvGraphicFramePr>
        <p:xfrm>
          <a:off x="4977570" y="14393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2F540B4E-7E46-4654-8D3D-6EEDB82F6B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329" y="4825237"/>
            <a:ext cx="1765310" cy="1765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499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4D9605-7AF5-4E05-A2AC-188ED86E5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8983" y="234486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¿De donde se obtiene el recurso?</a:t>
            </a: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F26825-91BD-4152-9809-4F9BAECC2A1B}"/>
              </a:ext>
            </a:extLst>
          </p:cNvPr>
          <p:cNvSpPr txBox="1"/>
          <p:nvPr/>
        </p:nvSpPr>
        <p:spPr>
          <a:xfrm>
            <a:off x="1526633" y="2201489"/>
            <a:ext cx="3632129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IMPUESTOS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830918-B4E5-46E4-AE62-F107EC90E67C}"/>
              </a:ext>
            </a:extLst>
          </p:cNvPr>
          <p:cNvSpPr txBox="1"/>
          <p:nvPr/>
        </p:nvSpPr>
        <p:spPr>
          <a:xfrm>
            <a:off x="450402" y="2811756"/>
            <a:ext cx="2694535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$33,664,450.00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90713B-4D83-4219-AA5A-74808438322E}"/>
              </a:ext>
            </a:extLst>
          </p:cNvPr>
          <p:cNvSpPr txBox="1"/>
          <p:nvPr/>
        </p:nvSpPr>
        <p:spPr>
          <a:xfrm>
            <a:off x="3407550" y="2756216"/>
            <a:ext cx="1751212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06.76 %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D6B63CE-4E47-4741-991E-F3CA7FB4F7A0}"/>
              </a:ext>
            </a:extLst>
          </p:cNvPr>
          <p:cNvSpPr txBox="1"/>
          <p:nvPr/>
        </p:nvSpPr>
        <p:spPr>
          <a:xfrm>
            <a:off x="500379" y="3686919"/>
            <a:ext cx="4946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200" dirty="0"/>
              <a:t>Son las contribuciones establecidas en la Ley que deben pagar las personas físicas y morales que se encuentran en la situación jurídica o de hecho prevista por la misma .</a:t>
            </a:r>
          </a:p>
          <a:p>
            <a:pPr algn="just"/>
            <a:endParaRPr lang="es-ES" sz="1200" dirty="0"/>
          </a:p>
          <a:p>
            <a:pPr algn="just"/>
            <a:endParaRPr lang="es-ES" sz="12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Impuestos sobre los ingresos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Impuesto sobre el patrimonio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Impuestos sobre la producción, el consumo  y las transacciones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200" dirty="0"/>
              <a:t>Accesorios de impuestos</a:t>
            </a:r>
            <a:endParaRPr lang="es-MX" sz="12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1779246-A790-4EC3-8360-25D59F91FCEC}"/>
              </a:ext>
            </a:extLst>
          </p:cNvPr>
          <p:cNvSpPr txBox="1"/>
          <p:nvPr/>
        </p:nvSpPr>
        <p:spPr>
          <a:xfrm rot="16200000">
            <a:off x="-150290" y="5095639"/>
            <a:ext cx="939773" cy="2616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11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Principales</a:t>
            </a:r>
            <a:endParaRPr lang="es-MX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8DFD486-2B5A-467A-9C42-C7D33D7915FC}"/>
              </a:ext>
            </a:extLst>
          </p:cNvPr>
          <p:cNvSpPr txBox="1"/>
          <p:nvPr/>
        </p:nvSpPr>
        <p:spPr>
          <a:xfrm>
            <a:off x="6649115" y="2215464"/>
            <a:ext cx="4315296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Contribuciones de mejoras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DFB4909-83C6-4C29-B7B1-CC3525CE3C6F}"/>
              </a:ext>
            </a:extLst>
          </p:cNvPr>
          <p:cNvSpPr txBox="1"/>
          <p:nvPr/>
        </p:nvSpPr>
        <p:spPr>
          <a:xfrm>
            <a:off x="6211952" y="2824530"/>
            <a:ext cx="2378376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$8,735,273.00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5A5B332-551A-427E-9D1B-3E87EC28A35E}"/>
              </a:ext>
            </a:extLst>
          </p:cNvPr>
          <p:cNvSpPr txBox="1"/>
          <p:nvPr/>
        </p:nvSpPr>
        <p:spPr>
          <a:xfrm>
            <a:off x="9023198" y="2824530"/>
            <a:ext cx="1941213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1.75 %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E4E5B4F-7242-48BD-80E3-3F40632AF427}"/>
              </a:ext>
            </a:extLst>
          </p:cNvPr>
          <p:cNvSpPr txBox="1"/>
          <p:nvPr/>
        </p:nvSpPr>
        <p:spPr>
          <a:xfrm>
            <a:off x="6628141" y="3861778"/>
            <a:ext cx="4790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Son las establecidas en la Ley a cargo de las personas físicas y morales que se beneficien por obras publicas.</a:t>
            </a:r>
            <a:endParaRPr lang="es-MX" sz="1200" dirty="0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9BEF93D1-F95C-4EA0-A09D-46BA93DAFEE7}"/>
              </a:ext>
            </a:extLst>
          </p:cNvPr>
          <p:cNvCxnSpPr>
            <a:cxnSpLocks/>
          </p:cNvCxnSpPr>
          <p:nvPr/>
        </p:nvCxnSpPr>
        <p:spPr>
          <a:xfrm>
            <a:off x="5956183" y="2039566"/>
            <a:ext cx="0" cy="46642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11DE370-61E0-4615-9D17-FE63F08555EF}"/>
              </a:ext>
            </a:extLst>
          </p:cNvPr>
          <p:cNvSpPr txBox="1"/>
          <p:nvPr/>
        </p:nvSpPr>
        <p:spPr>
          <a:xfrm>
            <a:off x="11043100" y="970531"/>
            <a:ext cx="661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endParaRPr lang="es-MX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E89FD1F1-2549-47BF-88C4-5968FD038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1387" y="4566085"/>
            <a:ext cx="2137760" cy="21377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308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2081B-0B09-4AE3-ACE2-AD003A2EA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590" y="261078"/>
            <a:ext cx="8534400" cy="1507067"/>
          </a:xfrm>
        </p:spPr>
        <p:txBody>
          <a:bodyPr/>
          <a:lstStyle/>
          <a:p>
            <a:pPr algn="ctr"/>
            <a:r>
              <a:rPr lang="es-ES" dirty="0"/>
              <a:t>¿De donde se obtiene el recurso?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C646199-260F-4AAF-9A4C-74C273DAF538}"/>
              </a:ext>
            </a:extLst>
          </p:cNvPr>
          <p:cNvSpPr txBox="1"/>
          <p:nvPr/>
        </p:nvSpPr>
        <p:spPr>
          <a:xfrm>
            <a:off x="680320" y="2084669"/>
            <a:ext cx="4124565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DERECHOS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76E9B49-F2ED-40D5-AE77-8A6641E34C31}"/>
              </a:ext>
            </a:extLst>
          </p:cNvPr>
          <p:cNvSpPr txBox="1"/>
          <p:nvPr/>
        </p:nvSpPr>
        <p:spPr>
          <a:xfrm>
            <a:off x="6486695" y="2081946"/>
            <a:ext cx="4534497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PRODUCTOS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8E7F5A-B9CA-4ED5-8B0D-D001E6C36913}"/>
              </a:ext>
            </a:extLst>
          </p:cNvPr>
          <p:cNvSpPr txBox="1"/>
          <p:nvPr/>
        </p:nvSpPr>
        <p:spPr>
          <a:xfrm>
            <a:off x="193798" y="3268172"/>
            <a:ext cx="52934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Son las contribuciones establecidas en la Ley por el uso o aprovechamiento de los bienes del dominio público  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C3DD19A-593D-499E-9C03-4259B58F1D9C}"/>
              </a:ext>
            </a:extLst>
          </p:cNvPr>
          <p:cNvSpPr txBox="1"/>
          <p:nvPr/>
        </p:nvSpPr>
        <p:spPr>
          <a:xfrm>
            <a:off x="6293759" y="3295036"/>
            <a:ext cx="5262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Son los ingresos por contraprestaciones por los servicios que preste el Municipio en sus funciones de derecho privado.</a:t>
            </a: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7966142-5F6E-4A20-B794-7FEC3BE68058}"/>
              </a:ext>
            </a:extLst>
          </p:cNvPr>
          <p:cNvSpPr txBox="1"/>
          <p:nvPr/>
        </p:nvSpPr>
        <p:spPr>
          <a:xfrm>
            <a:off x="668441" y="2676420"/>
            <a:ext cx="2334795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$10,388,944.00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D7049F3-78D8-445D-9683-675156EBE073}"/>
              </a:ext>
            </a:extLst>
          </p:cNvPr>
          <p:cNvSpPr txBox="1"/>
          <p:nvPr/>
        </p:nvSpPr>
        <p:spPr>
          <a:xfrm>
            <a:off x="3186581" y="2650098"/>
            <a:ext cx="1618304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2.09 %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2FE1353-CCD5-4A80-A3FD-CBE7B1177918}"/>
              </a:ext>
            </a:extLst>
          </p:cNvPr>
          <p:cNvSpPr txBox="1"/>
          <p:nvPr/>
        </p:nvSpPr>
        <p:spPr>
          <a:xfrm>
            <a:off x="6486695" y="2637346"/>
            <a:ext cx="2520672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$12,002,925.00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FA6D2AF-1E06-4253-9683-C23A79065D2A}"/>
              </a:ext>
            </a:extLst>
          </p:cNvPr>
          <p:cNvSpPr txBox="1"/>
          <p:nvPr/>
        </p:nvSpPr>
        <p:spPr>
          <a:xfrm>
            <a:off x="9402888" y="2650098"/>
            <a:ext cx="1618304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2.41 %</a:t>
            </a:r>
            <a:endParaRPr lang="es-MX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0DEFDAB-E40E-41DC-B618-85913C1D49E5}"/>
              </a:ext>
            </a:extLst>
          </p:cNvPr>
          <p:cNvSpPr txBox="1"/>
          <p:nvPr/>
        </p:nvSpPr>
        <p:spPr>
          <a:xfrm rot="16200000">
            <a:off x="-292312" y="5128958"/>
            <a:ext cx="1885072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Principales</a:t>
            </a:r>
            <a:endParaRPr lang="es-MX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EF484634-B2B4-45E0-84E3-3DFA95B80B21}"/>
              </a:ext>
            </a:extLst>
          </p:cNvPr>
          <p:cNvSpPr txBox="1"/>
          <p:nvPr/>
        </p:nvSpPr>
        <p:spPr>
          <a:xfrm>
            <a:off x="924128" y="4233871"/>
            <a:ext cx="45016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Servicios de limpia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Servicios de panteones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Servicios de rastro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Servicios de seguridad publica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Servicios de transporte publico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Servicios de movilidad y vialidad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Servicios de protección civil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Servicios de obra publica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Servicios de</a:t>
            </a:r>
            <a:r>
              <a:rPr lang="es-MX" dirty="0"/>
              <a:t> desarrollo urbano</a:t>
            </a:r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endParaRPr lang="es-MX" dirty="0"/>
          </a:p>
          <a:p>
            <a:r>
              <a:rPr lang="es-ES" dirty="0"/>
              <a:t> </a:t>
            </a:r>
            <a:endParaRPr lang="es-MX" dirty="0"/>
          </a:p>
          <a:p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A518C84-093A-4663-B7D6-64896844AC9A}"/>
              </a:ext>
            </a:extLst>
          </p:cNvPr>
          <p:cNvSpPr txBox="1"/>
          <p:nvPr/>
        </p:nvSpPr>
        <p:spPr>
          <a:xfrm rot="16200000">
            <a:off x="5582056" y="5128958"/>
            <a:ext cx="1885072" cy="461665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Principales</a:t>
            </a:r>
            <a:endParaRPr lang="es-MX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DD1F0D7-B09F-4AA0-9663-3F0C0B22435D}"/>
              </a:ext>
            </a:extLst>
          </p:cNvPr>
          <p:cNvSpPr txBox="1"/>
          <p:nvPr/>
        </p:nvSpPr>
        <p:spPr>
          <a:xfrm>
            <a:off x="6829020" y="4401639"/>
            <a:ext cx="4192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Intereses bancarios ganados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Uso y arrendamiento de bienes inmuebles propiedad del municipio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Vendedores ambulantes </a:t>
            </a:r>
          </a:p>
          <a:p>
            <a:endParaRPr lang="es-MX" dirty="0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8E0D08ED-D769-4CC4-B4A6-578808B229FF}"/>
              </a:ext>
            </a:extLst>
          </p:cNvPr>
          <p:cNvCxnSpPr>
            <a:cxnSpLocks/>
          </p:cNvCxnSpPr>
          <p:nvPr/>
        </p:nvCxnSpPr>
        <p:spPr>
          <a:xfrm>
            <a:off x="5645790" y="2069499"/>
            <a:ext cx="0" cy="466427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0">
            <a:extLst>
              <a:ext uri="{FF2B5EF4-FFF2-40B4-BE49-F238E27FC236}">
                <a16:creationId xmlns:a16="http://schemas.microsoft.com/office/drawing/2014/main" id="{30432A24-B08E-4746-A987-0D99F9D3C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6387" y="5140303"/>
            <a:ext cx="1642969" cy="16429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39279457"/>
      </p:ext>
    </p:extLst>
  </p:cSld>
  <p:clrMapOvr>
    <a:masterClrMapping/>
  </p:clrMapOvr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1434</TotalTime>
  <Words>1108</Words>
  <Application>Microsoft Office PowerPoint</Application>
  <PresentationFormat>Panorámica</PresentationFormat>
  <Paragraphs>216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Century Gothic</vt:lpstr>
      <vt:lpstr>Wingdings 3</vt:lpstr>
      <vt:lpstr>Sector</vt:lpstr>
      <vt:lpstr>Presentación de PowerPoint</vt:lpstr>
      <vt:lpstr>Índice </vt:lpstr>
      <vt:lpstr>¿Qué es el presupuesto ciudadano? </vt:lpstr>
      <vt:lpstr>Fundamento legal del presupuesto ciudadano</vt:lpstr>
      <vt:lpstr>¿Que es la ley de ingresos y cual es su importancia ?</vt:lpstr>
      <vt:lpstr>Ingresos</vt:lpstr>
      <vt:lpstr>¿De donde obtiene el Municipio sus ingresos?</vt:lpstr>
      <vt:lpstr>¿De donde se obtiene el recurso?</vt:lpstr>
      <vt:lpstr>¿De donde se obtiene el recurso?</vt:lpstr>
      <vt:lpstr>¿De donde se obtiene el recurso?</vt:lpstr>
      <vt:lpstr>¿De donde se obtiene el recurso?</vt:lpstr>
      <vt:lpstr>¿De donde se obtiene el recurso?</vt:lpstr>
      <vt:lpstr>PRESUPUESTO DE EGRESOS </vt:lpstr>
      <vt:lpstr>       ESTRUCTURA DEL PROGRAMA  DE GOBIERNO 2024-2027</vt:lpstr>
      <vt:lpstr>Presentación de PowerPoint</vt:lpstr>
      <vt:lpstr>       ¿PARA QUE SE GASTA?</vt:lpstr>
      <vt:lpstr>¿Que pueden hacer los ciudadanos?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Presupuesto Ciudadano</dc:title>
  <dc:creator>Admin170</dc:creator>
  <cp:lastModifiedBy>Tes-memo</cp:lastModifiedBy>
  <cp:revision>118</cp:revision>
  <cp:lastPrinted>2025-02-28T19:44:03Z</cp:lastPrinted>
  <dcterms:created xsi:type="dcterms:W3CDTF">2024-03-06T21:32:55Z</dcterms:created>
  <dcterms:modified xsi:type="dcterms:W3CDTF">2025-03-06T18:04:18Z</dcterms:modified>
</cp:coreProperties>
</file>